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aleway" panose="020B0604020202020204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2F1EBB-2F41-4F21-B6CF-9623D04D8D3A}">
  <a:tblStyle styleId="{062F1EBB-2F41-4F21-B6CF-9623D04D8D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65ee3d7c1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65ee3d7c1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8ee4c9f3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8ee4c9f3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8ee4c9f3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8ee4c9f37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65ee3d7c1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65ee3d7c1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65ee3d7c1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65ee3d7c1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e87dd03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e87dd037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65ee3d7c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65ee3d7c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65ee3d7c1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65ee3d7c1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65ee3d7c1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65ee3d7c1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65ee3d7c1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65ee3d7c1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65ee3d7c1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65ee3d7c1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65ee3d7c1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65ee3d7c1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65ee3d7c1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665ee3d7c1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65ee3d7c1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65ee3d7c1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latin typeface="Times New Roman"/>
                <a:ea typeface="Times New Roman"/>
                <a:cs typeface="Times New Roman"/>
                <a:sym typeface="Times New Roman"/>
              </a:rPr>
              <a:t>КИЇВСЬКИЙ АВІАЦІЙНИЙ ІНСТИТУТ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11700" y="1859000"/>
            <a:ext cx="8520600" cy="792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 ПРО ПЕРЕВІРКУ КВАЛІФІКАЦІЙНИХ РОБІТ ЗДОБУВАЧІВ ВИЩОЇ ОСВІТИ НА НАЯВНІСТЬ ОЗНАК ПЛАГІАТУ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918300" y="4447000"/>
            <a:ext cx="13074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dirty="0" smtClean="0">
                <a:solidFill>
                  <a:schemeClr val="lt1"/>
                </a:solidFill>
              </a:rPr>
              <a:t>КИЇВ-2026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979300" y="3053950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lt1"/>
                </a:solidFill>
              </a:rPr>
              <a:t>В</a:t>
            </a:r>
            <a:r>
              <a:rPr lang="uk" dirty="0" smtClean="0">
                <a:solidFill>
                  <a:schemeClr val="lt1"/>
                </a:solidFill>
              </a:rPr>
              <a:t>ересень-грудень </a:t>
            </a:r>
            <a:r>
              <a:rPr lang="uk" dirty="0" smtClean="0">
                <a:solidFill>
                  <a:schemeClr val="lt1"/>
                </a:solidFill>
              </a:rPr>
              <a:t>2025 року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86725" y="241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Факультет психології, комунікацій та перекладу</a:t>
            </a:r>
            <a:endParaRPr sz="2000"/>
          </a:p>
        </p:txBody>
      </p:sp>
      <p:pic>
        <p:nvPicPr>
          <p:cNvPr id="120" name="Google Shape;120;p22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150" y="864825"/>
            <a:ext cx="6919689" cy="427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388" y="830525"/>
            <a:ext cx="6673215" cy="41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86725" y="241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Факультет Транспорту і Логістики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86725" y="241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Факультет архітектури, будівництва та дизайну</a:t>
            </a:r>
            <a:endParaRPr sz="2000"/>
          </a:p>
        </p:txBody>
      </p:sp>
      <p:pic>
        <p:nvPicPr>
          <p:cNvPr id="132" name="Google Shape;132;p24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600" y="864825"/>
            <a:ext cx="6754800" cy="4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86725" y="241425"/>
            <a:ext cx="85206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Узагальнені статистичні показники</a:t>
            </a:r>
            <a:endParaRPr sz="2000"/>
          </a:p>
        </p:txBody>
      </p:sp>
      <p:sp>
        <p:nvSpPr>
          <p:cNvPr id="138" name="Google Shape;138;p25"/>
          <p:cNvSpPr txBox="1"/>
          <p:nvPr/>
        </p:nvSpPr>
        <p:spPr>
          <a:xfrm>
            <a:off x="203600" y="1617450"/>
            <a:ext cx="2529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latin typeface="Times New Roman"/>
                <a:ea typeface="Times New Roman"/>
                <a:cs typeface="Times New Roman"/>
                <a:sym typeface="Times New Roman"/>
              </a:rPr>
              <a:t>Відсоток дипломних робіт з високим показником збігів на факультеті від загальної кількості дипломних робіт відповідної категорії в університеті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5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000" y="784725"/>
            <a:ext cx="6106599" cy="377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21425" y="21425"/>
            <a:ext cx="2379000" cy="5143500"/>
          </a:xfrm>
          <a:prstGeom prst="rect">
            <a:avLst/>
          </a:prstGeom>
          <a:solidFill>
            <a:srgbClr val="5F2B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1985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ПОРУШЕННЯ ПРОЦЕДУРИ</a:t>
            </a:r>
            <a:endParaRPr sz="2000"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2989500" y="1184625"/>
            <a:ext cx="584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uk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ряді випадків не надано чітких обґрунтувань </a:t>
            </a:r>
            <a:r>
              <a:rPr lang="uk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випадків, </a:t>
            </a:r>
            <a:r>
              <a:rPr lang="uk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 роботи не направлялись для повторної перевірки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uk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Недотримання вимог до формування назви роботи при завантаженні в систему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21425" y="2035050"/>
            <a:ext cx="237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Всі виявлені порушення носять процедурний характер</a:t>
            </a:r>
            <a:endParaRPr sz="1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182400"/>
            <a:ext cx="85206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НАСТУПНІ КРОКИ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776400"/>
            <a:ext cx="8520600" cy="3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392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uk" sz="215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Спрямовувати зусилля університетської спільноти на запобігання, перешкоджання та зупинення проявів академічної недоброчесності шляхом навчання, керівництва і наставництва, а також створення позитивного, сприятливого й доброчесного освітнього і наукового середовища.  </a:t>
            </a:r>
            <a:endParaRPr sz="215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392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uk" sz="215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Популяризувати сприйняття перевірки кваліфікаційних робіт на академічний плагіат як інструмент самоконтролю і поліпшення якості студентських </a:t>
            </a:r>
            <a:r>
              <a:rPr lang="uk" sz="215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робіт. </a:t>
            </a:r>
            <a:endParaRPr sz="215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392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uk" sz="215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Деканам факультетів, завідувачам </a:t>
            </a:r>
            <a:r>
              <a:rPr lang="uk" sz="215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кафедр, науковим керівникам </a:t>
            </a:r>
            <a:r>
              <a:rPr lang="uk" sz="215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посилити роботу серед здобувачів вищої освіти з поширення норм академічного письма, зокрема щодо оформлення цитування та </a:t>
            </a:r>
            <a:r>
              <a:rPr lang="uk" sz="215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посилань. </a:t>
            </a:r>
            <a:endParaRPr sz="215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392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uk" sz="215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Відділу моніторингу якості вищої освіти оприлюднити факти виявлених потенційних порушень шляхом надання копій даного звіту деканам факультетів. </a:t>
            </a:r>
            <a:endParaRPr sz="215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392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uk" sz="215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Головному </a:t>
            </a:r>
            <a:r>
              <a:rPr lang="uk" sz="215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адміністратору сервісу “StrikePlagiarism” продовжити надавати консультативну допомогу відповідальним </a:t>
            </a:r>
            <a:r>
              <a:rPr lang="uk" sz="215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перевірку робіт від кафедр </a:t>
            </a:r>
            <a:r>
              <a:rPr lang="uk" sz="215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факультетів. </a:t>
            </a:r>
            <a:endParaRPr sz="215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392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uk" sz="215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Раді з якості та комісіям з якості факультетів поширювати кращі практики дотримання принципів академічної доброчесності в середині освітянської спільноти та </a:t>
            </a:r>
            <a:r>
              <a:rPr lang="uk" sz="215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зовні.</a:t>
            </a:r>
            <a:endParaRPr sz="215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5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1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220">
                <a:latin typeface="Times New Roman"/>
                <a:ea typeface="Times New Roman"/>
                <a:cs typeface="Times New Roman"/>
                <a:sym typeface="Times New Roman"/>
              </a:rPr>
              <a:t>Захисти кваліфікаційних робіт здобувачами вищої освіти: 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220">
                <a:latin typeface="Times New Roman"/>
                <a:ea typeface="Times New Roman"/>
                <a:cs typeface="Times New Roman"/>
                <a:sym typeface="Times New Roman"/>
              </a:rPr>
              <a:t>ОС Магістр (денна та заочна форма навчання) 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220">
                <a:latin typeface="Times New Roman"/>
                <a:ea typeface="Times New Roman"/>
                <a:cs typeface="Times New Roman"/>
                <a:sym typeface="Times New Roman"/>
              </a:rPr>
              <a:t>ОС Бакалавр (денна та заочна форма навчання)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220">
                <a:latin typeface="Times New Roman"/>
                <a:ea typeface="Times New Roman"/>
                <a:cs typeface="Times New Roman"/>
                <a:sym typeface="Times New Roman"/>
              </a:rPr>
              <a:t>відбулися на 31 кафедрах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220">
                <a:latin typeface="Times New Roman"/>
                <a:ea typeface="Times New Roman"/>
                <a:cs typeface="Times New Roman"/>
                <a:sym typeface="Times New Roman"/>
              </a:rPr>
              <a:t>6 факультетів та навчально-наукових інститутів КАІ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11700" y="2635925"/>
            <a:ext cx="85206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>
                <a:latin typeface="Times New Roman"/>
                <a:ea typeface="Times New Roman"/>
                <a:cs typeface="Times New Roman"/>
                <a:sym typeface="Times New Roman"/>
              </a:rPr>
              <a:t>Відповідно до процедури виявлення та запобігання академічному плагіату перевірку кваліфікаційних робіт здобувачів вищої освіти було здійснено через сервіс “StrikePlagiarism”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http://strikeplagiarism.com/uk</a:t>
            </a:r>
            <a:endParaRPr sz="22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950" y="3363575"/>
            <a:ext cx="9525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83200" y="375050"/>
            <a:ext cx="3460200" cy="19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b="1">
                <a:solidFill>
                  <a:schemeClr val="dk2"/>
                </a:solidFill>
              </a:rPr>
              <a:t>За кількістю виявлених збігів та запозичень у кваліфікаційних роботах здобувачів виділено 5 категорій.</a:t>
            </a:r>
            <a:endParaRPr b="1">
              <a:solidFill>
                <a:schemeClr val="dk2"/>
              </a:solidFill>
            </a:endParaRPr>
          </a:p>
        </p:txBody>
      </p:sp>
      <p:graphicFrame>
        <p:nvGraphicFramePr>
          <p:cNvPr id="74" name="Google Shape;74;p15"/>
          <p:cNvGraphicFramePr/>
          <p:nvPr/>
        </p:nvGraphicFramePr>
        <p:xfrm>
          <a:off x="5217925" y="375050"/>
          <a:ext cx="3187300" cy="1946148"/>
        </p:xfrm>
        <a:graphic>
          <a:graphicData uri="http://schemas.openxmlformats.org/drawingml/2006/table">
            <a:tbl>
              <a:tblPr>
                <a:noFill/>
                <a:tableStyleId>{062F1EBB-2F41-4F21-B6CF-9623D04D8D3A}</a:tableStyleId>
              </a:tblPr>
              <a:tblGrid>
                <a:gridCol w="158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Категорія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діапазон запозичень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 збігів , 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0% - 20%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20% - 40%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40% - 60%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60% - 80%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80% - 100%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" name="Google Shape;75;p15"/>
          <p:cNvSpPr txBox="1"/>
          <p:nvPr/>
        </p:nvSpPr>
        <p:spPr>
          <a:xfrm>
            <a:off x="1009063" y="3053975"/>
            <a:ext cx="712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/>
              <a:t>Розподіл кваліфікаційних робіт здобувачів вищої освіти КАІ за категоріями</a:t>
            </a:r>
            <a:endParaRPr b="1"/>
          </a:p>
        </p:txBody>
      </p:sp>
      <p:graphicFrame>
        <p:nvGraphicFramePr>
          <p:cNvPr id="76" name="Google Shape;76;p15"/>
          <p:cNvGraphicFramePr/>
          <p:nvPr/>
        </p:nvGraphicFramePr>
        <p:xfrm>
          <a:off x="1549613" y="3699250"/>
          <a:ext cx="6044775" cy="566928"/>
        </p:xfrm>
        <a:graphic>
          <a:graphicData uri="http://schemas.openxmlformats.org/drawingml/2006/table">
            <a:tbl>
              <a:tblPr>
                <a:noFill/>
                <a:tableStyleId>{062F1EBB-2F41-4F21-B6CF-9623D04D8D3A}</a:tableStyleId>
              </a:tblPr>
              <a:tblGrid>
                <a:gridCol w="106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0% - 20%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20% - 40%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40% - 60%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60% - 80%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80% - 100%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2987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509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850" y="1479950"/>
            <a:ext cx="2730600" cy="14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980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00"/>
              <a:t>УЗАГАЛЬНЕНІ РЕЗУЛЬТАТИ</a:t>
            </a:r>
            <a:endParaRPr sz="2000"/>
          </a:p>
        </p:txBody>
      </p:sp>
      <p:pic>
        <p:nvPicPr>
          <p:cNvPr id="83" name="Google Shape;83;p16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363" y="971975"/>
            <a:ext cx="7381265" cy="40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Діагра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25" y="721450"/>
            <a:ext cx="8058149" cy="4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86725" y="241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00"/>
              <a:t>Аерокосмічний факультет</a:t>
            </a:r>
            <a:endParaRPr sz="2000"/>
          </a:p>
        </p:txBody>
      </p:sp>
      <p:pic>
        <p:nvPicPr>
          <p:cNvPr id="90" name="Google Shape;90;p17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63" y="864825"/>
            <a:ext cx="7807723" cy="427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63" y="864825"/>
            <a:ext cx="7750065" cy="42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76025" y="1664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00"/>
              <a:t>ФАКУЛЬТЕТ АЕРОНАВІГАЦІЇ, ЕЛЕКТРОНІКИ ТА ТЕЛЕКОМУНІКАЦІЙ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86725" y="241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00"/>
              <a:t>ФАКУЛЬТЕТ ЕКОЛОГІЧНОЇ БЕЗПЕКИ, ІНЖЕНЕРІЇ ТА ТЕХНОЛОГІЙ</a:t>
            </a:r>
            <a:endParaRPr sz="2000"/>
          </a:p>
        </p:txBody>
      </p:sp>
      <p:pic>
        <p:nvPicPr>
          <p:cNvPr id="102" name="Google Shape;102;p19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350" y="811250"/>
            <a:ext cx="7439308" cy="42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86725" y="241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ФАКУЛЬТЕТ ЕКОНОМІКИ ТА БІЗНЕС-АДМІНІСТРУВАННЯ</a:t>
            </a:r>
            <a:endParaRPr sz="2000"/>
          </a:p>
        </p:txBody>
      </p:sp>
      <p:pic>
        <p:nvPicPr>
          <p:cNvPr id="108" name="Google Shape;108;p20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25" y="816950"/>
            <a:ext cx="8326550" cy="43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86725" y="241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ФАКУЛЬТЕТ КОМП’ЮТЕРНИХ НАУК ТА ТЕХНОЛОГІЙ</a:t>
            </a:r>
            <a:endParaRPr sz="2000"/>
          </a:p>
        </p:txBody>
      </p:sp>
      <p:pic>
        <p:nvPicPr>
          <p:cNvPr id="114" name="Google Shape;114;p21" title="Діагра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50" y="725525"/>
            <a:ext cx="7946106" cy="427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405</Words>
  <Application>Microsoft Office PowerPoint</Application>
  <PresentationFormat>Экран (16:9)</PresentationFormat>
  <Paragraphs>59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Source Sans Pro</vt:lpstr>
      <vt:lpstr>Arial</vt:lpstr>
      <vt:lpstr>Raleway</vt:lpstr>
      <vt:lpstr>Times New Roman</vt:lpstr>
      <vt:lpstr>Plum</vt:lpstr>
      <vt:lpstr>КИЇВСЬКИЙ АВІАЦІЙНИЙ ІНСТИТУТ</vt:lpstr>
      <vt:lpstr>Захисти кваліфікаційних робіт здобувачами вищої освіти:   ОС Магістр (денна та заочна форма навчання)   ОС Бакалавр (денна та заочна форма навчання)  відбулися на 31 кафедрах  6 факультетів та навчально-наукових інститутів КАІ</vt:lpstr>
      <vt:lpstr>Презентация PowerPoint</vt:lpstr>
      <vt:lpstr>УЗАГАЛЬНЕНІ РЕЗУЛЬТАТИ</vt:lpstr>
      <vt:lpstr>Аерокосмічний факультет</vt:lpstr>
      <vt:lpstr>ФАКУЛЬТЕТ АЕРОНАВІГАЦІЇ, ЕЛЕКТРОНІКИ ТА ТЕЛЕКОМУНІКАЦІЙ</vt:lpstr>
      <vt:lpstr>ФАКУЛЬТЕТ ЕКОЛОГІЧНОЇ БЕЗПЕКИ, ІНЖЕНЕРІЇ ТА ТЕХНОЛОГІЙ</vt:lpstr>
      <vt:lpstr>ФАКУЛЬТЕТ ЕКОНОМІКИ ТА БІЗНЕС-АДМІНІСТРУВАННЯ</vt:lpstr>
      <vt:lpstr>ФАКУЛЬТЕТ КОМП’ЮТЕРНИХ НАУК ТА ТЕХНОЛОГІЙ</vt:lpstr>
      <vt:lpstr>Факультет психології, комунікацій та перекладу</vt:lpstr>
      <vt:lpstr>Факультет Транспорту і Логістики</vt:lpstr>
      <vt:lpstr>Факультет архітектури, будівництва та дизайну</vt:lpstr>
      <vt:lpstr>Узагальнені статистичні показники</vt:lpstr>
      <vt:lpstr>ПОРУШЕННЯ ПРОЦЕДУРИ</vt:lpstr>
      <vt:lpstr>НАСТУПНІ КРОКИ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КИЇВСЬКИЙ АВІАЦІЙНИЙ ІНСТИТУТ</dc:title>
  <dc:creator>User</dc:creator>
  <cp:lastModifiedBy>User</cp:lastModifiedBy>
  <cp:revision>1</cp:revision>
  <dcterms:modified xsi:type="dcterms:W3CDTF">2026-05-01T05:31:33Z</dcterms:modified>
</cp:coreProperties>
</file>